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6" r:id="rId2"/>
    <p:sldId id="267" r:id="rId3"/>
    <p:sldId id="264" r:id="rId4"/>
    <p:sldId id="276" r:id="rId5"/>
    <p:sldId id="275" r:id="rId6"/>
    <p:sldId id="277" r:id="rId7"/>
    <p:sldId id="280" r:id="rId8"/>
    <p:sldId id="279" r:id="rId9"/>
    <p:sldId id="278" r:id="rId10"/>
    <p:sldId id="273" r:id="rId11"/>
    <p:sldId id="274" r:id="rId12"/>
    <p:sldId id="282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36"/>
    <a:srgbClr val="212236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53702" autoAdjust="0"/>
  </p:normalViewPr>
  <p:slideViewPr>
    <p:cSldViewPr snapToGrid="0" snapToObjects="1">
      <p:cViewPr>
        <p:scale>
          <a:sx n="100" d="100"/>
          <a:sy n="100" d="100"/>
        </p:scale>
        <p:origin x="2000" y="432"/>
      </p:cViewPr>
      <p:guideLst>
        <p:guide orient="horz" pos="1620"/>
        <p:guide pos="216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10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BCE51BA-6D86-418C-A45A-0FD03C5923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44CCA1F-BD59-463A-BE45-999C502CB2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F983-8963-430F-B2FE-D8FDC1974AAB}" type="datetimeFigureOut">
              <a:rPr lang="en-AU" smtClean="0"/>
              <a:t>29/10/18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41AC57-05DE-4EA7-B049-827765AF0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60033D-883F-4CFD-B24C-BAEB75EC98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B0BA-1498-4B0B-87D1-FA40CDEB00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970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9FB91-72B3-463E-8D44-D1889801833E}" type="datetimeFigureOut">
              <a:rPr lang="en-AU" smtClean="0"/>
              <a:t>29/10/18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1A01-F464-4F55-8CB9-02B1D999DB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1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68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134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8384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83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97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767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06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152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6008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888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273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0332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071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ai.google/research/pubs/pub43022" TargetMode="External"/><Relationship Id="rId5" Type="http://schemas.openxmlformats.org/officeDocument/2006/relationships/hyperlink" Target="https://www.cv-foundation.org/openaccess/content_cvpr_2016/html/He_Deep_Residual_Learning_CVPR_2016_paper.html" TargetMode="External"/><Relationship Id="rId6" Type="http://schemas.openxmlformats.org/officeDocument/2006/relationships/hyperlink" Target="http://www.robots.ox.ac.uk/~vgg/practicals/cnn/index.html" TargetMode="External"/><Relationship Id="rId7" Type="http://schemas.openxmlformats.org/officeDocument/2006/relationships/hyperlink" Target="https://arxiv.org/pdf/1602.0726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-1" y="0"/>
            <a:ext cx="335280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21100" y="2567750"/>
            <a:ext cx="5078372" cy="418575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DATA FUSION AND MACHINE LEARNING II:</a:t>
            </a:r>
          </a:p>
          <a:p>
            <a:pPr algn="r">
              <a:lnSpc>
                <a:spcPct val="120000"/>
              </a:lnSpc>
            </a:pPr>
            <a:endParaRPr lang="en-GB" sz="45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Convolutional Neural Networks (CNNs)</a:t>
            </a:r>
            <a:endParaRPr lang="en-GB" sz="48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endParaRPr lang="en-GB" sz="1900" baseline="30000" dirty="0" smtClean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DÉBORA CORRÊA and</a:t>
            </a:r>
            <a:r>
              <a:rPr lang="en-GB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r>
              <a:rPr lang="en-GB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AYHAM ZAITOUNY</a:t>
            </a:r>
            <a:r>
              <a:rPr lang="en-GB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endParaRPr lang="en-GB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/>
            <a:r>
              <a:rPr lang="en-GB" baseline="30000" dirty="0">
                <a:solidFill>
                  <a:srgbClr val="FF0000"/>
                </a:solidFill>
                <a:latin typeface="Open Sans"/>
                <a:cs typeface="Open Sans"/>
              </a:rPr>
              <a:t/>
            </a:r>
            <a:br>
              <a:rPr lang="en-GB" baseline="30000" dirty="0">
                <a:solidFill>
                  <a:srgbClr val="FF0000"/>
                </a:solidFill>
                <a:latin typeface="Open Sans"/>
                <a:cs typeface="Open Sans"/>
              </a:rPr>
            </a:br>
            <a:r>
              <a:rPr lang="en-GB" b="1" baseline="30000" dirty="0" smtClean="0">
                <a:solidFill>
                  <a:srgbClr val="C00000"/>
                </a:solidFill>
                <a:latin typeface="Open Sans"/>
                <a:cs typeface="Open Sans"/>
              </a:rPr>
              <a:t>30 OCT 2018</a:t>
            </a:r>
            <a:endParaRPr lang="en-US" b="1" dirty="0">
              <a:solidFill>
                <a:srgbClr val="C00000"/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Cover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864880"/>
            <a:ext cx="5664200" cy="122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EAB251-389B-449A-8A98-DE3CD29069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2" y="864880"/>
            <a:ext cx="2670028" cy="14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CNN ARCHITECTURE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8605" y="823799"/>
            <a:ext cx="8766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conventional convolutional neural network is formed by convolutional layers, pooling layers and fully connected layers (with </a:t>
            </a:r>
            <a:r>
              <a:rPr lang="en-US" sz="2200" smtClean="0"/>
              <a:t>activation functions).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77165" y="4737701"/>
            <a:ext cx="85164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Idea: </a:t>
            </a:r>
            <a:r>
              <a:rPr lang="en-US" dirty="0" smtClean="0"/>
              <a:t>Generate feature maps that contain relevant (discriminative) </a:t>
            </a:r>
          </a:p>
          <a:p>
            <a:r>
              <a:rPr lang="en-US" dirty="0" smtClean="0"/>
              <a:t>and compacted high-level features about the input image. </a:t>
            </a:r>
            <a:r>
              <a:rPr lang="en-US" b="1" dirty="0" smtClean="0"/>
              <a:t> </a:t>
            </a:r>
          </a:p>
          <a:p>
            <a:endParaRPr lang="en-US" b="1" dirty="0"/>
          </a:p>
          <a:p>
            <a:r>
              <a:rPr lang="en-US" b="1" dirty="0" smtClean="0"/>
              <a:t>Final layer outputs the prediction of the class.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281"/>
            <a:ext cx="9144000" cy="218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CNN vs Deep MLPs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2101" y="1039803"/>
            <a:ext cx="8216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CNNs propose partially connected layers:</a:t>
            </a:r>
          </a:p>
          <a:p>
            <a:endParaRPr lang="en-US" sz="22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As all neurons in a feature map share the same weights and bias, CNN models significantly reduces the number of parameters of the model.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E.g., consider 100 x 100 images -&gt; 10,000 pixels. A first MLP layer with 1,000 neurons (quite limited) requires 10 million parameters (just the first layer!). </a:t>
            </a:r>
          </a:p>
          <a:p>
            <a:endParaRPr lang="en-US" sz="2200" dirty="0" smtClean="0"/>
          </a:p>
          <a:p>
            <a:endParaRPr lang="en-US" sz="2200" b="1" dirty="0" smtClean="0"/>
          </a:p>
          <a:p>
            <a:r>
              <a:rPr lang="en-US" sz="2200" b="1" dirty="0" smtClean="0"/>
              <a:t>Location and rotation invariance</a:t>
            </a:r>
            <a:endParaRPr lang="en-US" sz="2200" b="1" dirty="0"/>
          </a:p>
          <a:p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CNNs learns a pattern independently of its location and 2D rotation.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Transfer learning. </a:t>
            </a:r>
          </a:p>
          <a:p>
            <a:endParaRPr lang="en-US" sz="2200" dirty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3631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TRANSFER LEARNING</a:t>
            </a:r>
            <a:r>
              <a:rPr lang="en-GB" sz="3600" dirty="0" smtClean="0">
                <a:latin typeface="Open Sans"/>
                <a:cs typeface="Open Sans"/>
              </a:rPr>
              <a:t> 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200" y="919669"/>
            <a:ext cx="8724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efficient design of accurate models.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Idea: use of pre-trained models</a:t>
            </a:r>
            <a:r>
              <a:rPr lang="en-US" dirty="0" smtClean="0"/>
              <a:t> on tasks similar to what you want to solve.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2489329"/>
            <a:ext cx="6299200" cy="3935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6578600"/>
            <a:ext cx="7377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Source: https</a:t>
            </a:r>
            <a:r>
              <a:rPr lang="en-US" sz="1400" dirty="0"/>
              <a:t>://</a:t>
            </a:r>
            <a:r>
              <a:rPr lang="en-US" sz="1400" dirty="0" err="1"/>
              <a:t>towardsdatascience.com</a:t>
            </a:r>
            <a:r>
              <a:rPr lang="en-US" sz="1400" dirty="0"/>
              <a:t>/transfer-learning-from-pre-trained-models-f2393f124751</a:t>
            </a:r>
          </a:p>
        </p:txBody>
      </p:sp>
    </p:spTree>
    <p:extLst>
      <p:ext uri="{BB962C8B-B14F-4D97-AF65-F5344CB8AC3E}">
        <p14:creationId xmlns:p14="http://schemas.microsoft.com/office/powerpoint/2010/main" val="10639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CNN – POWERFUL ARCHITECTURES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146" y="692049"/>
            <a:ext cx="8766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V</a:t>
            </a:r>
            <a:r>
              <a:rPr lang="en-US" sz="2200" dirty="0" smtClean="0"/>
              <a:t>ariants </a:t>
            </a:r>
            <a:r>
              <a:rPr lang="en-US" sz="2200" dirty="0" smtClean="0"/>
              <a:t>of the fundamental architecture used for transfer learning. 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887354"/>
            <a:ext cx="5569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GoogLeNet</a:t>
            </a:r>
            <a:endParaRPr lang="en-US" b="1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ai.google/research/pubs/pub43022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81001" y="5024070"/>
            <a:ext cx="82931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ResNet</a:t>
            </a:r>
            <a:endParaRPr lang="en-US" b="1" dirty="0" smtClean="0"/>
          </a:p>
          <a:p>
            <a:r>
              <a:rPr lang="en-US" sz="2200" dirty="0">
                <a:hlinkClick r:id="rId5"/>
              </a:rPr>
              <a:t>https://</a:t>
            </a:r>
            <a:r>
              <a:rPr lang="en-US" sz="2200" dirty="0" smtClean="0">
                <a:hlinkClick r:id="rId5"/>
              </a:rPr>
              <a:t>www.cv-foundation.org/openaccess/content_cvpr_2016/html/He_Deep_Residual_Learning_CVPR_2016_paper.html</a:t>
            </a:r>
            <a:endParaRPr lang="en-US" sz="2200" dirty="0" smtClean="0"/>
          </a:p>
          <a:p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2750638"/>
            <a:ext cx="7677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VGG</a:t>
            </a:r>
            <a:endParaRPr lang="en-US" b="1" dirty="0" smtClean="0"/>
          </a:p>
          <a:p>
            <a:r>
              <a:rPr lang="en-US" dirty="0">
                <a:hlinkClick r:id="rId6"/>
              </a:rPr>
              <a:t>http://www.robots.ox.ac.uk/~</a:t>
            </a:r>
            <a:r>
              <a:rPr lang="en-US" dirty="0" smtClean="0">
                <a:hlinkClick r:id="rId6"/>
              </a:rPr>
              <a:t>vgg/practicals/cnn/index.html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80999" y="1644015"/>
            <a:ext cx="4836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InceptionV4</a:t>
            </a:r>
            <a:endParaRPr lang="en-US" b="1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arxiv.org/pdf/1602.07261.pdf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18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CNN - MOTIVATION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3504"/>
            <a:ext cx="89990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Insights on the structure of the visual cortex</a:t>
            </a:r>
            <a:r>
              <a:rPr lang="en-US" sz="2000" b="1" baseline="30000" dirty="0" smtClean="0"/>
              <a:t>1,2,3</a:t>
            </a:r>
            <a:r>
              <a:rPr lang="en-US" sz="2000" b="1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Neurons respond to a </a:t>
            </a:r>
            <a:r>
              <a:rPr lang="en-US" sz="2000" i="1" dirty="0" smtClean="0"/>
              <a:t>small local receptive field</a:t>
            </a:r>
            <a:r>
              <a:rPr lang="en-US" sz="2000" dirty="0" smtClean="0"/>
              <a:t>: they react to a visual </a:t>
            </a:r>
            <a:r>
              <a:rPr lang="en-US" sz="2000" i="1" dirty="0" smtClean="0"/>
              <a:t>stimuli</a:t>
            </a:r>
            <a:r>
              <a:rPr lang="en-US" sz="2000" dirty="0"/>
              <a:t> </a:t>
            </a:r>
            <a:r>
              <a:rPr lang="en-US" sz="2000" dirty="0" smtClean="0"/>
              <a:t>placed in a small region of the visual field.</a:t>
            </a:r>
          </a:p>
          <a:p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Their receptive fields can overlap, and the whole visual field arises from the combination of individual local fields.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Idea that higher-level neurons use the neighboring of lower-level neurons, forming more complex patterns by combining lower-level patterns.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61" y="3869335"/>
            <a:ext cx="7730637" cy="255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" y="6313730"/>
            <a:ext cx="4865538" cy="5328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8602" y="6611779"/>
            <a:ext cx="425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Hands </a:t>
            </a:r>
            <a:r>
              <a:rPr lang="en-US" sz="900" dirty="0"/>
              <a:t>on Machine Learning with </a:t>
            </a:r>
            <a:r>
              <a:rPr lang="en-US" sz="900" dirty="0" err="1"/>
              <a:t>Scikit</a:t>
            </a:r>
            <a:r>
              <a:rPr lang="en-US" sz="900" dirty="0"/>
              <a:t>-Learn and </a:t>
            </a:r>
            <a:r>
              <a:rPr lang="en-US" sz="900" dirty="0" err="1"/>
              <a:t>TensorFlow</a:t>
            </a:r>
            <a:r>
              <a:rPr lang="en-US" sz="900" dirty="0"/>
              <a:t>, </a:t>
            </a:r>
            <a:r>
              <a:rPr lang="en-US" sz="900" dirty="0" smtClean="0"/>
              <a:t>Cap. 13.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546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3389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CONVOLUTIONAL LAYERS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" y="1184554"/>
            <a:ext cx="3996858" cy="235712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98602" y="6611779"/>
            <a:ext cx="425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Hands </a:t>
            </a:r>
            <a:r>
              <a:rPr lang="en-US" sz="900" dirty="0"/>
              <a:t>on Machine Learning with </a:t>
            </a:r>
            <a:r>
              <a:rPr lang="en-US" sz="900" dirty="0" err="1"/>
              <a:t>Scikit</a:t>
            </a:r>
            <a:r>
              <a:rPr lang="en-US" sz="900" dirty="0"/>
              <a:t>-Learn and </a:t>
            </a:r>
            <a:r>
              <a:rPr lang="en-US" sz="900" dirty="0" err="1"/>
              <a:t>TensorFlow</a:t>
            </a:r>
            <a:r>
              <a:rPr lang="en-US" sz="900" dirty="0"/>
              <a:t>, </a:t>
            </a:r>
            <a:r>
              <a:rPr lang="en-US" sz="900" dirty="0" smtClean="0"/>
              <a:t>Cap. 13.</a:t>
            </a:r>
            <a:endParaRPr lang="en-US" sz="9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4" y="3870014"/>
            <a:ext cx="3984583" cy="244168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244987" y="770821"/>
            <a:ext cx="4869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 smtClean="0"/>
              <a:t>Neurons in the first convolutional layer are connected only to a small rectangle of pixels representing their receptive fields.</a:t>
            </a:r>
          </a:p>
          <a:p>
            <a:pPr marL="342900" indent="-342900">
              <a:buFont typeface="Arial" charset="0"/>
              <a:buChar char="•"/>
            </a:pPr>
            <a:endParaRPr lang="en-US" sz="21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100" dirty="0" smtClean="0"/>
              <a:t>Each neuron in subsequent layers is connected to neurons located in their receptive field. </a:t>
            </a:r>
            <a:endParaRPr lang="en-US" sz="2100" dirty="0"/>
          </a:p>
        </p:txBody>
      </p:sp>
      <p:sp>
        <p:nvSpPr>
          <p:cNvPr id="52" name="TextBox 51"/>
          <p:cNvSpPr txBox="1"/>
          <p:nvPr/>
        </p:nvSpPr>
        <p:spPr>
          <a:xfrm>
            <a:off x="497383" y="766203"/>
            <a:ext cx="25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Each neuron layer is now 2D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183040" y="6222795"/>
            <a:ext cx="496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f</a:t>
            </a:r>
            <a:r>
              <a:rPr lang="en-US" sz="2000" b="1" baseline="-25000" dirty="0" err="1" smtClean="0"/>
              <a:t>h</a:t>
            </a:r>
            <a:r>
              <a:rPr lang="en-US" sz="2000" dirty="0" smtClean="0"/>
              <a:t> and </a:t>
            </a:r>
            <a:r>
              <a:rPr lang="en-US" sz="2000" b="1" dirty="0" err="1" smtClean="0"/>
              <a:t>f</a:t>
            </a:r>
            <a:r>
              <a:rPr lang="en-US" sz="2000" b="1" baseline="-25000" dirty="0" err="1" smtClean="0"/>
              <a:t>w</a:t>
            </a:r>
            <a:r>
              <a:rPr lang="en-US" sz="2000" dirty="0" smtClean="0"/>
              <a:t> define the height and width of the receptive field.</a:t>
            </a:r>
            <a:endParaRPr lang="en-US" sz="20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03" y="3452775"/>
            <a:ext cx="3726242" cy="2448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833037" y="5903893"/>
            <a:ext cx="2980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stride</a:t>
            </a:r>
            <a:r>
              <a:rPr lang="en-US" sz="2000" dirty="0" smtClean="0"/>
              <a:t> is used </a:t>
            </a:r>
            <a:r>
              <a:rPr lang="en-US" sz="2000" smtClean="0"/>
              <a:t>to generate </a:t>
            </a:r>
          </a:p>
          <a:p>
            <a:pPr algn="ctr"/>
            <a:r>
              <a:rPr lang="en-US" sz="2000" dirty="0" smtClean="0"/>
              <a:t>smaller layers.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74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CONVOLUTION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115" y="617079"/>
            <a:ext cx="81990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Important operation in image processing.</a:t>
            </a:r>
          </a:p>
          <a:p>
            <a:endParaRPr lang="en-US" sz="22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A (small) kernel matrix is applied to the input image in order to get </a:t>
            </a:r>
          </a:p>
          <a:p>
            <a:r>
              <a:rPr lang="en-US" sz="2200" dirty="0" smtClean="0"/>
              <a:t>a transformed image according to a specific task.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593985"/>
              </p:ext>
            </p:extLst>
          </p:nvPr>
        </p:nvGraphicFramePr>
        <p:xfrm>
          <a:off x="735330" y="2665730"/>
          <a:ext cx="2340000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/>
                <a:gridCol w="468000"/>
                <a:gridCol w="468000"/>
                <a:gridCol w="468000"/>
                <a:gridCol w="468000"/>
              </a:tblGrid>
              <a:tr h="32400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114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286282"/>
              </p:ext>
            </p:extLst>
          </p:nvPr>
        </p:nvGraphicFramePr>
        <p:xfrm>
          <a:off x="3889709" y="3422900"/>
          <a:ext cx="1296000" cy="11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/>
                <a:gridCol w="432000"/>
                <a:gridCol w="432000"/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745922" y="2994660"/>
            <a:ext cx="15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Kernel matrix</a:t>
            </a:r>
            <a:endParaRPr lang="en-US" sz="2000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377349"/>
              </p:ext>
            </p:extLst>
          </p:nvPr>
        </p:nvGraphicFramePr>
        <p:xfrm>
          <a:off x="5822790" y="2665730"/>
          <a:ext cx="2340000" cy="2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/>
                <a:gridCol w="468000"/>
                <a:gridCol w="468000"/>
                <a:gridCol w="468000"/>
                <a:gridCol w="468000"/>
              </a:tblGrid>
              <a:tr h="32400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106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090682" y="2265620"/>
            <a:ext cx="1464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Input matrix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123692" y="2265620"/>
            <a:ext cx="16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Output matrix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449538" y="5623381"/>
            <a:ext cx="43140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(</a:t>
            </a:r>
            <a:r>
              <a:rPr lang="en-US" sz="2200" dirty="0" smtClean="0">
                <a:solidFill>
                  <a:schemeClr val="tx2"/>
                </a:solidFill>
              </a:rPr>
              <a:t>95</a:t>
            </a:r>
            <a:r>
              <a:rPr lang="en-US" sz="2200" dirty="0" smtClean="0"/>
              <a:t> *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sz="2200" dirty="0" smtClean="0"/>
              <a:t>) + (</a:t>
            </a:r>
            <a:r>
              <a:rPr lang="en-US" sz="2200" dirty="0" smtClean="0">
                <a:solidFill>
                  <a:schemeClr val="tx2"/>
                </a:solidFill>
              </a:rPr>
              <a:t>101</a:t>
            </a:r>
            <a:r>
              <a:rPr lang="en-US" sz="2200" dirty="0" smtClean="0"/>
              <a:t> *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-1</a:t>
            </a:r>
            <a:r>
              <a:rPr lang="en-US" sz="2200" dirty="0" smtClean="0"/>
              <a:t>) + (</a:t>
            </a:r>
            <a:r>
              <a:rPr lang="en-US" sz="2200" dirty="0" smtClean="0">
                <a:solidFill>
                  <a:schemeClr val="tx2"/>
                </a:solidFill>
              </a:rPr>
              <a:t>98</a:t>
            </a:r>
            <a:r>
              <a:rPr lang="en-US" sz="2200" dirty="0" smtClean="0"/>
              <a:t> *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sz="2200" dirty="0" smtClean="0"/>
              <a:t>)</a:t>
            </a:r>
          </a:p>
          <a:p>
            <a:pPr algn="ctr"/>
            <a:r>
              <a:rPr lang="en-US" sz="2200" dirty="0" smtClean="0"/>
              <a:t>+ (</a:t>
            </a:r>
            <a:r>
              <a:rPr lang="en-US" sz="2200" dirty="0" smtClean="0">
                <a:solidFill>
                  <a:schemeClr val="tx2"/>
                </a:solidFill>
              </a:rPr>
              <a:t>96</a:t>
            </a:r>
            <a:r>
              <a:rPr lang="en-US" sz="2200" dirty="0" smtClean="0"/>
              <a:t> *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-1</a:t>
            </a:r>
            <a:r>
              <a:rPr lang="en-US" sz="2200" dirty="0" smtClean="0"/>
              <a:t>) + (</a:t>
            </a:r>
            <a:r>
              <a:rPr lang="en-US" sz="2200" dirty="0" smtClean="0">
                <a:solidFill>
                  <a:schemeClr val="tx2"/>
                </a:solidFill>
              </a:rPr>
              <a:t>100</a:t>
            </a:r>
            <a:r>
              <a:rPr lang="en-US" sz="2200" dirty="0" smtClean="0"/>
              <a:t> *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5</a:t>
            </a:r>
            <a:r>
              <a:rPr lang="en-US" sz="2200" dirty="0" smtClean="0"/>
              <a:t>) + (</a:t>
            </a:r>
            <a:r>
              <a:rPr lang="en-US" sz="2200" dirty="0" smtClean="0">
                <a:solidFill>
                  <a:schemeClr val="tx2"/>
                </a:solidFill>
              </a:rPr>
              <a:t>99</a:t>
            </a:r>
            <a:r>
              <a:rPr lang="en-US" sz="2200" dirty="0" smtClean="0"/>
              <a:t> *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-1</a:t>
            </a:r>
            <a:r>
              <a:rPr lang="en-US" sz="2200" dirty="0" smtClean="0"/>
              <a:t>)</a:t>
            </a:r>
          </a:p>
          <a:p>
            <a:pPr algn="ctr"/>
            <a:r>
              <a:rPr lang="en-US" sz="2200" dirty="0" smtClean="0"/>
              <a:t>+ (</a:t>
            </a:r>
            <a:r>
              <a:rPr lang="en-US" sz="2200" dirty="0" smtClean="0">
                <a:solidFill>
                  <a:schemeClr val="tx2"/>
                </a:solidFill>
              </a:rPr>
              <a:t>99</a:t>
            </a:r>
            <a:r>
              <a:rPr lang="en-US" sz="2200" dirty="0" smtClean="0"/>
              <a:t> *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sz="2200" dirty="0" smtClean="0"/>
              <a:t>) + (</a:t>
            </a:r>
            <a:r>
              <a:rPr lang="en-US" sz="2200" dirty="0" smtClean="0">
                <a:solidFill>
                  <a:schemeClr val="tx2"/>
                </a:solidFill>
              </a:rPr>
              <a:t>98</a:t>
            </a:r>
            <a:r>
              <a:rPr lang="en-US" sz="2200" dirty="0" smtClean="0"/>
              <a:t> *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-1</a:t>
            </a:r>
            <a:r>
              <a:rPr lang="en-US" sz="2200" dirty="0" smtClean="0"/>
              <a:t>) + (</a:t>
            </a:r>
            <a:r>
              <a:rPr lang="en-US" sz="2200" dirty="0" smtClean="0">
                <a:solidFill>
                  <a:schemeClr val="tx2"/>
                </a:solidFill>
              </a:rPr>
              <a:t>99</a:t>
            </a:r>
            <a:r>
              <a:rPr lang="en-US" sz="2200" dirty="0" smtClean="0"/>
              <a:t> * 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en-US" sz="2200" dirty="0" smtClean="0"/>
              <a:t>) = 106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2115" y="5669547"/>
            <a:ext cx="416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Multiplication of each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element of the kernel with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the corresponding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element of the image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matrix.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CONVOLUTION (Cont.)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115" y="617079"/>
            <a:ext cx="78057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E.g., edge detection (horizontal, vertical), sharpen, blurring,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2" y="1641914"/>
            <a:ext cx="4309200" cy="234041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80" y="1641914"/>
            <a:ext cx="4309200" cy="234000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2" y="4393392"/>
            <a:ext cx="4309200" cy="2340000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968" y="4392982"/>
            <a:ext cx="4276824" cy="2340000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0644"/>
              </p:ext>
            </p:extLst>
          </p:nvPr>
        </p:nvGraphicFramePr>
        <p:xfrm>
          <a:off x="102870" y="1328665"/>
          <a:ext cx="864000" cy="73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/>
                <a:gridCol w="288000"/>
                <a:gridCol w="288000"/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420883"/>
              </p:ext>
            </p:extLst>
          </p:nvPr>
        </p:nvGraphicFramePr>
        <p:xfrm>
          <a:off x="4678680" y="1343905"/>
          <a:ext cx="864000" cy="73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/>
                <a:gridCol w="288000"/>
                <a:gridCol w="288000"/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890722"/>
              </p:ext>
            </p:extLst>
          </p:nvPr>
        </p:nvGraphicFramePr>
        <p:xfrm>
          <a:off x="4678680" y="4099112"/>
          <a:ext cx="864000" cy="73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/>
                <a:gridCol w="288000"/>
                <a:gridCol w="288000"/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140969"/>
              </p:ext>
            </p:extLst>
          </p:nvPr>
        </p:nvGraphicFramePr>
        <p:xfrm>
          <a:off x="83652" y="4118291"/>
          <a:ext cx="864000" cy="73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"/>
                <a:gridCol w="288000"/>
                <a:gridCol w="288000"/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72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RGB IMAGES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8020" y="6503220"/>
            <a:ext cx="2125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</a:t>
            </a:r>
            <a:r>
              <a:rPr lang="en-US" sz="900" dirty="0"/>
              <a:t>: http://</a:t>
            </a:r>
            <a:r>
              <a:rPr lang="en-US" sz="900" dirty="0" err="1" smtClean="0"/>
              <a:t>machinelearninguru.com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67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STACKING MULTIPLE FEATURE MAPS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8602" y="6611779"/>
            <a:ext cx="425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Hands </a:t>
            </a:r>
            <a:r>
              <a:rPr lang="en-US" sz="900" dirty="0"/>
              <a:t>on Machine Learning with </a:t>
            </a:r>
            <a:r>
              <a:rPr lang="en-US" sz="900" dirty="0" err="1"/>
              <a:t>Scikit</a:t>
            </a:r>
            <a:r>
              <a:rPr lang="en-US" sz="900" dirty="0"/>
              <a:t>-Learn and </a:t>
            </a:r>
            <a:r>
              <a:rPr lang="en-US" sz="900" dirty="0" err="1"/>
              <a:t>TensorFlow</a:t>
            </a:r>
            <a:r>
              <a:rPr lang="en-US" sz="900" dirty="0"/>
              <a:t>, </a:t>
            </a:r>
            <a:r>
              <a:rPr lang="en-US" sz="900" dirty="0" smtClean="0"/>
              <a:t>Cap. 13.</a:t>
            </a:r>
            <a:endParaRPr lang="en-US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32" y="750289"/>
            <a:ext cx="5009284" cy="5353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062" y="4683356"/>
            <a:ext cx="3561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 feature map share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the same weights and bias.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29014"/>
              </p:ext>
            </p:extLst>
          </p:nvPr>
        </p:nvGraphicFramePr>
        <p:xfrm>
          <a:off x="1294071" y="1081228"/>
          <a:ext cx="1296000" cy="11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/>
                <a:gridCol w="432000"/>
                <a:gridCol w="432000"/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50284" y="652988"/>
            <a:ext cx="15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Kernel matrix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985039" y="1285845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bias</a:t>
            </a:r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753823" y="2388981"/>
            <a:ext cx="376497" cy="54834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3271" y="311655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</a:t>
            </a:r>
            <a:r>
              <a:rPr lang="en-US" sz="2000" b="1" dirty="0"/>
              <a:t>w</a:t>
            </a:r>
            <a:r>
              <a:rPr lang="en-US" sz="2000" b="1" dirty="0" smtClean="0"/>
              <a:t>eights</a:t>
            </a:r>
            <a:r>
              <a:rPr lang="en-US" sz="2000" dirty="0" smtClean="0"/>
              <a:t> of the kernel and the </a:t>
            </a:r>
            <a:r>
              <a:rPr lang="en-US" sz="2000" b="1" dirty="0" smtClean="0"/>
              <a:t>bias</a:t>
            </a:r>
            <a:r>
              <a:rPr lang="en-US" sz="2000" dirty="0" smtClean="0"/>
              <a:t> of each feature map are trained with the back-propagation algorithm.</a:t>
            </a:r>
            <a:endParaRPr lang="en-US" sz="20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90071" y="1747510"/>
            <a:ext cx="3788403" cy="1308487"/>
          </a:xfrm>
          <a:prstGeom prst="line">
            <a:avLst/>
          </a:prstGeom>
          <a:ln w="15875">
            <a:prstDash val="sysDash"/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974" y="5867097"/>
            <a:ext cx="4260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 activation function is applied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after each convolutional layer.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6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CNN - INTUITION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8602" y="6611779"/>
            <a:ext cx="425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</a:t>
            </a:r>
            <a:r>
              <a:rPr lang="en-US" sz="900" dirty="0"/>
              <a:t>: https://</a:t>
            </a:r>
            <a:r>
              <a:rPr lang="en-US" sz="900" dirty="0" err="1"/>
              <a:t>devblogs.nvidia.com</a:t>
            </a:r>
            <a:r>
              <a:rPr lang="en-US" sz="900" dirty="0"/>
              <a:t>/deep-learning-nutshell-core-concepts</a:t>
            </a:r>
            <a:r>
              <a:rPr lang="en-US" sz="900" dirty="0" smtClean="0"/>
              <a:t>/</a:t>
            </a:r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6" t="6220" b="6692"/>
          <a:stretch/>
        </p:blipFill>
        <p:spPr>
          <a:xfrm>
            <a:off x="5773252" y="2488408"/>
            <a:ext cx="3111500" cy="195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 t="-1351" r="72165" b="785"/>
          <a:stretch/>
        </p:blipFill>
        <p:spPr>
          <a:xfrm>
            <a:off x="185252" y="2215588"/>
            <a:ext cx="2476500" cy="2463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1" t="4666" r="38611" b="6220"/>
          <a:stretch/>
        </p:blipFill>
        <p:spPr>
          <a:xfrm>
            <a:off x="2661752" y="2375671"/>
            <a:ext cx="3111500" cy="21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3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POOLING LAYER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8602" y="6611779"/>
            <a:ext cx="425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Hands </a:t>
            </a:r>
            <a:r>
              <a:rPr lang="en-US" sz="900" dirty="0"/>
              <a:t>on Machine Learning with </a:t>
            </a:r>
            <a:r>
              <a:rPr lang="en-US" sz="900" dirty="0" err="1"/>
              <a:t>Scikit</a:t>
            </a:r>
            <a:r>
              <a:rPr lang="en-US" sz="900" dirty="0"/>
              <a:t>-Learn and </a:t>
            </a:r>
            <a:r>
              <a:rPr lang="en-US" sz="900" dirty="0" err="1"/>
              <a:t>TensorFlow</a:t>
            </a:r>
            <a:r>
              <a:rPr lang="en-US" sz="900" dirty="0"/>
              <a:t>, </a:t>
            </a:r>
            <a:r>
              <a:rPr lang="en-US" sz="900" dirty="0" smtClean="0"/>
              <a:t>Cap. 13.</a:t>
            </a:r>
            <a:endParaRPr lang="en-US" sz="900" dirty="0"/>
          </a:p>
        </p:txBody>
      </p:sp>
      <p:sp>
        <p:nvSpPr>
          <p:cNvPr id="2" name="TextBox 1"/>
          <p:cNvSpPr txBox="1"/>
          <p:nvPr/>
        </p:nvSpPr>
        <p:spPr>
          <a:xfrm>
            <a:off x="304800" y="735003"/>
            <a:ext cx="76582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Objective: </a:t>
            </a:r>
            <a:r>
              <a:rPr lang="en-US" sz="2200" dirty="0" smtClean="0"/>
              <a:t>subsample the output of a layers.</a:t>
            </a:r>
          </a:p>
          <a:p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Aggregation function, e.g., mean or max.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No weights, but requires the definition of size, stride, padding.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" y="2819399"/>
            <a:ext cx="8772020" cy="363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25242</TotalTime>
  <Words>771</Words>
  <Application>Microsoft Macintosh PowerPoint</Application>
  <PresentationFormat>On-screen Show (4:3)</PresentationFormat>
  <Paragraphs>192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Debora</cp:lastModifiedBy>
  <cp:revision>179</cp:revision>
  <dcterms:created xsi:type="dcterms:W3CDTF">2017-11-17T07:04:42Z</dcterms:created>
  <dcterms:modified xsi:type="dcterms:W3CDTF">2018-10-29T15:13:51Z</dcterms:modified>
</cp:coreProperties>
</file>